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59" r:id="rId8"/>
    <p:sldId id="264" r:id="rId9"/>
    <p:sldId id="262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73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0" y="78"/>
      </p:cViewPr>
      <p:guideLst>
        <p:guide pos="767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7CD65E-DA9A-2E87-D03C-BCCD2447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CFCACE-D468-4CCA-4948-A4F73CC2A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C588F8-E60F-2794-3E2E-2D970342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4DD919-8E0B-C3DC-16AF-D52837A3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BB8477-BCD2-1B1F-58B9-0552AF16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14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D1EA7-49DC-2EB3-AC09-6458C248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A73EA2E-FDBC-E40B-5FB5-F02B5E747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F3CA46-D4FF-5476-A6AA-B26DD2EE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6FC744-20D5-5170-8E56-FA42050E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EDE67A-C715-D2D9-3CB0-DE46A3C7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51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51F78B3-D40F-11AD-FCE9-6D0DCDA8D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9866AEF-B39D-8DF7-72BC-493E98086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B1FD6-9FC0-CDCD-40BC-C5A0D59E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AF7006-A333-5FF3-34C3-D80451B4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A87C47-01B4-F99E-61DB-EA86DAD2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777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A1D2E-FA74-7B85-7A26-EF8C7E7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441A09-A721-BE6B-DC37-80496951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B34BB7-8E73-A40B-B670-28482842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D0C596-791A-63F9-8810-D2D2C192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568C58-066A-812F-7089-C8B32B4D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6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DB6502-98C7-6763-6CEC-51F815E4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13D718-A485-36F4-DA7A-C3B6C38B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A6E85D-42D2-5CFA-ECE3-E6F4F9EE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2E38CA-E6F6-2FEF-3B2A-4B7982B2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460FC1-83FC-EB17-9E2A-6142D9E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1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6BAB3B-A268-2B2F-A194-5C3C1680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47325B-47E7-DF61-647B-4FF958AC1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F1E85B-2551-1D95-F13F-AF379BDFA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F1EE3DB-3BAD-FE47-B6E1-D3A254C2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D47F820-CBEF-DE8C-3978-365777E5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7307FA-AC32-EC05-00B2-2B0044A2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63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1E5BC3-6937-C097-69C1-F0D210B5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C909EC-9107-FCF9-D9AC-62DD1A7D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D5A6CA-958E-F3B2-A0D6-5FF06536A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A0D173-2440-B494-9A32-A9DC89A5F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88C396B-D7D9-3FC9-E377-B648C85A4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4C88DFC-79DC-4EB6-C812-F5822F5D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B889972-9F01-D999-29C8-F39CA25B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A32A9E7-89E4-9AB3-3580-A11D118B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42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839CC3-4FD4-38AA-473D-A682B2A4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D13008A-D45F-3ACC-5768-A1B9F117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C91F696-6273-DE5F-BCEB-4BDFE53D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99F491D-6E31-0FCB-82FD-BAEA0836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8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A9CC80D-80F6-E0C4-9C19-C705260C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BC3A49-A877-3C5C-718E-418F2383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EE73B0-D458-D626-1654-135789B4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53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1D8E9B-8422-42EF-B4D1-1756EF69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D53DBA-B3D4-E485-CD5F-32EB5F7CA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565878-457F-18ED-DDD4-703CE6AF5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70C11E-3979-81E4-970D-84586B51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366FE6-A67C-3EAC-379C-659DD97C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7602521-E533-9002-DA78-15D2E2B4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16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CA82C6-C270-183D-9078-B52887FA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535C1E3-0F0D-6BDE-B68E-D3A794ED4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ADA202-F55F-167B-3757-153F8A0EC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48A4003-6CE6-FDFB-2616-B00F2E8D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6548EE-3CCB-F6EA-896F-9F95867E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AA6C36-E768-9C0A-A59F-5059E37B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56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F6B8A4-7446-23B9-E06A-48C66154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10B278-F11D-0743-81A3-CE31292D9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49CB9C-0B2D-0072-2653-EE40CF78D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8872-1A89-4546-95E8-161944602272}" type="datetimeFigureOut">
              <a:rPr lang="sv-SE" smtClean="0"/>
              <a:t>2024-02-24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CF876B-BB6A-6C0B-1DD6-9C0FB41D8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204F7B-599F-28C3-4387-10EADA32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84E2-2520-4D61-9F88-73AF841B9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95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edjebackensbatklubb.se/" TargetMode="External"/><Relationship Id="rId3" Type="http://schemas.openxmlformats.org/officeDocument/2006/relationships/hyperlink" Target="mailto:styrelsen@smedjebackensbatklubb.se" TargetMode="External"/><Relationship Id="rId7" Type="http://schemas.openxmlformats.org/officeDocument/2006/relationships/hyperlink" Target="mailto:nyckelansvarig@smedjebackensbatklubb.s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atplats@smedjebackensbatklubb.se" TargetMode="External"/><Relationship Id="rId5" Type="http://schemas.openxmlformats.org/officeDocument/2006/relationships/hyperlink" Target="mailto:hamnkapten@smedjebackensbatklubb.se" TargetMode="External"/><Relationship Id="rId4" Type="http://schemas.openxmlformats.org/officeDocument/2006/relationships/hyperlink" Target="mailto:Info@smedjebackensbatklubb.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90B7671-E2F0-6AF7-F4A8-A7F1037E3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35" y="509354"/>
            <a:ext cx="5665445" cy="121943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78A5B14-0A31-E7F4-F1C9-1DB82360385F}"/>
              </a:ext>
            </a:extLst>
          </p:cNvPr>
          <p:cNvSpPr txBox="1"/>
          <p:nvPr/>
        </p:nvSpPr>
        <p:spPr>
          <a:xfrm>
            <a:off x="6815942" y="1398877"/>
            <a:ext cx="355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Medlemsmöte 2024-02-24</a:t>
            </a:r>
          </a:p>
        </p:txBody>
      </p:sp>
      <p:pic>
        <p:nvPicPr>
          <p:cNvPr id="8" name="Bildobjekt 7" descr="En bild som visar utomhus, himmel, moln, träd&#10;&#10;Automatiskt genererad beskrivning">
            <a:extLst>
              <a:ext uri="{FF2B5EF4-FFF2-40B4-BE49-F238E27FC236}">
                <a16:creationId xmlns:a16="http://schemas.microsoft.com/office/drawing/2014/main" id="{0CEE00AC-E2E7-8E68-6514-AC28C1428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" y="1985962"/>
            <a:ext cx="4643185" cy="2966048"/>
          </a:xfrm>
          <a:prstGeom prst="rect">
            <a:avLst/>
          </a:prstGeom>
        </p:spPr>
      </p:pic>
      <p:pic>
        <p:nvPicPr>
          <p:cNvPr id="12" name="Bildobjekt 11" descr="En bild som visar Flygfotografi, flygbaserad, Fågelperspektiv, vatten&#10;&#10;Automatiskt genererad beskrivning">
            <a:extLst>
              <a:ext uri="{FF2B5EF4-FFF2-40B4-BE49-F238E27FC236}">
                <a16:creationId xmlns:a16="http://schemas.microsoft.com/office/drawing/2014/main" id="{23E08E34-9BAA-C7A2-61BB-7BAB3D0F0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38" y="2314575"/>
            <a:ext cx="6070474" cy="404014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480EA5FF-13B9-76AB-DC94-1BB7DD1ADCAE}"/>
              </a:ext>
            </a:extLst>
          </p:cNvPr>
          <p:cNvSpPr txBox="1"/>
          <p:nvPr/>
        </p:nvSpPr>
        <p:spPr>
          <a:xfrm>
            <a:off x="1228725" y="5129213"/>
            <a:ext cx="2612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/>
              <a:t>Välkomna!</a:t>
            </a:r>
          </a:p>
        </p:txBody>
      </p:sp>
    </p:spTree>
    <p:extLst>
      <p:ext uri="{BB962C8B-B14F-4D97-AF65-F5344CB8AC3E}">
        <p14:creationId xmlns:p14="http://schemas.microsoft.com/office/powerpoint/2010/main" val="8923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DE4B2C4-5F32-0FEE-6A5E-DAA23B4C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7" y="423629"/>
            <a:ext cx="5466305" cy="117657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F014090-1E1A-3ED5-425B-2A2913406193}"/>
              </a:ext>
            </a:extLst>
          </p:cNvPr>
          <p:cNvSpPr txBox="1"/>
          <p:nvPr/>
        </p:nvSpPr>
        <p:spPr>
          <a:xfrm>
            <a:off x="7000875" y="685801"/>
            <a:ext cx="389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Ekonomi, Preliminärt bokslut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010BA08-B59F-B303-79A4-DE87D3A4B852}"/>
              </a:ext>
            </a:extLst>
          </p:cNvPr>
          <p:cNvSpPr txBox="1"/>
          <p:nvPr/>
        </p:nvSpPr>
        <p:spPr>
          <a:xfrm>
            <a:off x="1059688" y="1600200"/>
            <a:ext cx="941796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Rubrik				2023			2022</a:t>
            </a:r>
          </a:p>
          <a:p>
            <a:endParaRPr lang="sv-SE" dirty="0"/>
          </a:p>
          <a:p>
            <a:r>
              <a:rPr lang="sv-SE" dirty="0"/>
              <a:t>Summa Intäkter			2.397.290	                2.458.272</a:t>
            </a:r>
          </a:p>
          <a:p>
            <a:r>
              <a:rPr lang="sv-SE" dirty="0"/>
              <a:t>Summa Rörelse kostnader		   819.685			1.025.829</a:t>
            </a:r>
          </a:p>
          <a:p>
            <a:r>
              <a:rPr lang="sv-SE" sz="2000" b="1" dirty="0"/>
              <a:t>Bruttovinst		             1.577.605		              1.432.442</a:t>
            </a:r>
          </a:p>
          <a:p>
            <a:endParaRPr lang="sv-SE" dirty="0"/>
          </a:p>
          <a:p>
            <a:r>
              <a:rPr lang="sv-SE" dirty="0"/>
              <a:t>Övriga externa kostnader		   822.261			   801.261</a:t>
            </a:r>
          </a:p>
          <a:p>
            <a:r>
              <a:rPr lang="sv-SE" dirty="0"/>
              <a:t>Personal kostnader			   510.047			   524.753</a:t>
            </a:r>
          </a:p>
          <a:p>
            <a:r>
              <a:rPr lang="sv-SE" dirty="0"/>
              <a:t>Avskrivningar			   149.707			   166.620</a:t>
            </a:r>
          </a:p>
          <a:p>
            <a:r>
              <a:rPr lang="sv-SE" dirty="0"/>
              <a:t>Övriga rörelsekostnader		     59.694	</a:t>
            </a:r>
            <a:r>
              <a:rPr lang="sv-SE"/>
              <a:t> </a:t>
            </a:r>
            <a:r>
              <a:rPr lang="sv-SE" dirty="0"/>
              <a:t>		               0</a:t>
            </a:r>
          </a:p>
          <a:p>
            <a:endParaRPr lang="sv-SE" dirty="0"/>
          </a:p>
          <a:p>
            <a:r>
              <a:rPr lang="sv-SE" dirty="0"/>
              <a:t>Rörelse resultat			    35.868			   - 60.419</a:t>
            </a:r>
          </a:p>
          <a:p>
            <a:r>
              <a:rPr lang="sv-SE" dirty="0"/>
              <a:t>Finansiella kostnader		      5.556			         -184	</a:t>
            </a:r>
          </a:p>
          <a:p>
            <a:r>
              <a:rPr lang="sv-SE" u="sng" dirty="0"/>
              <a:t>Bokslutsdispositioner		    12.000			     84.489</a:t>
            </a:r>
          </a:p>
          <a:p>
            <a:r>
              <a:rPr lang="sv-SE" sz="2000" b="1" dirty="0"/>
              <a:t>Summa Rörelsens kostnader          2.343.866	              2.415.515</a:t>
            </a:r>
          </a:p>
          <a:p>
            <a:endParaRPr lang="sv-SE" sz="2000" b="1" dirty="0"/>
          </a:p>
          <a:p>
            <a:r>
              <a:rPr lang="sv-SE" sz="2400" b="1" dirty="0"/>
              <a:t>ÅRETS RESUTAT	            53.424			   42.757</a:t>
            </a:r>
            <a:r>
              <a:rPr lang="sv-SE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850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C42F31E-EB87-DD88-CFF3-0A3A2F94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65" y="420806"/>
            <a:ext cx="4560203" cy="98154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29DDC08-809D-8F9E-E71B-6DC5537E388E}"/>
              </a:ext>
            </a:extLst>
          </p:cNvPr>
          <p:cNvSpPr txBox="1"/>
          <p:nvPr/>
        </p:nvSpPr>
        <p:spPr>
          <a:xfrm>
            <a:off x="6265333" y="680743"/>
            <a:ext cx="3224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Ekonomi, några detaljer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F5081D2-EB70-BC92-B4D4-34B2A00A81DB}"/>
              </a:ext>
            </a:extLst>
          </p:cNvPr>
          <p:cNvSpPr txBox="1"/>
          <p:nvPr/>
        </p:nvSpPr>
        <p:spPr>
          <a:xfrm>
            <a:off x="556719" y="1806222"/>
            <a:ext cx="57086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Intäkter/Försäljning;</a:t>
            </a:r>
          </a:p>
          <a:p>
            <a:r>
              <a:rPr lang="sv-SE" b="1" dirty="0"/>
              <a:t>			2023		2022</a:t>
            </a:r>
          </a:p>
          <a:p>
            <a:r>
              <a:rPr lang="sv-SE" dirty="0"/>
              <a:t>Café			824.706  		(827.569)</a:t>
            </a:r>
          </a:p>
          <a:p>
            <a:r>
              <a:rPr lang="sv-SE" dirty="0"/>
              <a:t>Husbilar			248.044		(167.464)</a:t>
            </a:r>
          </a:p>
          <a:p>
            <a:r>
              <a:rPr lang="sv-SE" dirty="0"/>
              <a:t>Minigolf			  77.742		  (97.090)</a:t>
            </a:r>
          </a:p>
          <a:p>
            <a:r>
              <a:rPr lang="sv-SE" dirty="0"/>
              <a:t>Drivmedel		377.348		</a:t>
            </a:r>
            <a:r>
              <a:rPr lang="sv-SE" b="1" dirty="0"/>
              <a:t>(575.857)</a:t>
            </a:r>
          </a:p>
          <a:p>
            <a:r>
              <a:rPr lang="sv-SE" dirty="0"/>
              <a:t>Info Point			  30.000		  (30.000)</a:t>
            </a:r>
          </a:p>
          <a:p>
            <a:r>
              <a:rPr lang="sv-SE" dirty="0"/>
              <a:t>Bidrag, </a:t>
            </a:r>
            <a:r>
              <a:rPr lang="sv-SE" dirty="0" err="1"/>
              <a:t>Smbn</a:t>
            </a:r>
            <a:r>
              <a:rPr lang="sv-SE" dirty="0"/>
              <a:t> kommun	  70.000		  (80.000)</a:t>
            </a:r>
          </a:p>
          <a:p>
            <a:r>
              <a:rPr lang="sv-SE" dirty="0" err="1"/>
              <a:t>Elstöd</a:t>
            </a:r>
            <a:r>
              <a:rPr lang="sv-SE" dirty="0"/>
              <a:t>			  28.313		            (0)</a:t>
            </a:r>
          </a:p>
          <a:p>
            <a:r>
              <a:rPr lang="sv-SE" dirty="0" err="1"/>
              <a:t>Medelmsavgifter</a:t>
            </a:r>
            <a:r>
              <a:rPr lang="sv-SE" dirty="0"/>
              <a:t>		122.044		(119.400)</a:t>
            </a:r>
          </a:p>
          <a:p>
            <a:r>
              <a:rPr lang="sv-SE" dirty="0"/>
              <a:t>Bryggavgifter		437.056		(425.807)</a:t>
            </a:r>
          </a:p>
          <a:p>
            <a:endParaRPr lang="sv-SE" i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74A0D5-FE5E-5A4B-71D5-CB4D6CE870F6}"/>
              </a:ext>
            </a:extLst>
          </p:cNvPr>
          <p:cNvSpPr txBox="1"/>
          <p:nvPr/>
        </p:nvSpPr>
        <p:spPr>
          <a:xfrm>
            <a:off x="6678395" y="1806222"/>
            <a:ext cx="39068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Kostnader;</a:t>
            </a:r>
          </a:p>
          <a:p>
            <a:r>
              <a:rPr lang="sv-SE" b="1" dirty="0"/>
              <a:t>		2023	2022</a:t>
            </a:r>
          </a:p>
          <a:p>
            <a:r>
              <a:rPr lang="sv-SE" dirty="0"/>
              <a:t>Inköp Drivmedel	</a:t>
            </a:r>
            <a:r>
              <a:rPr lang="sv-SE" b="1" dirty="0"/>
              <a:t>377.224</a:t>
            </a:r>
            <a:r>
              <a:rPr lang="sv-SE" dirty="0"/>
              <a:t>	(501.448)</a:t>
            </a:r>
          </a:p>
          <a:p>
            <a:r>
              <a:rPr lang="sv-SE" dirty="0"/>
              <a:t>Inköp varor	456.837	(400.395)</a:t>
            </a:r>
          </a:p>
          <a:p>
            <a:r>
              <a:rPr lang="sv-SE" dirty="0"/>
              <a:t>Legoarbeten	  31.784	(101.985)</a:t>
            </a:r>
          </a:p>
          <a:p>
            <a:r>
              <a:rPr lang="sv-SE" dirty="0"/>
              <a:t>EL		  87.529	(129.140)</a:t>
            </a:r>
          </a:p>
          <a:p>
            <a:r>
              <a:rPr lang="sv-SE" dirty="0"/>
              <a:t>Material		139.169	(124.813)</a:t>
            </a:r>
          </a:p>
          <a:p>
            <a:r>
              <a:rPr lang="sv-SE" dirty="0"/>
              <a:t>Bevakning/Larm	  57.963	  (55.602)</a:t>
            </a:r>
          </a:p>
          <a:p>
            <a:r>
              <a:rPr lang="sv-SE" dirty="0"/>
              <a:t>Föreningsavgifter	  51.680	 (52.105)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C00C6E9-BBDE-375A-9DC0-4ADBCE52E99A}"/>
              </a:ext>
            </a:extLst>
          </p:cNvPr>
          <p:cNvSpPr txBox="1"/>
          <p:nvPr/>
        </p:nvSpPr>
        <p:spPr>
          <a:xfrm>
            <a:off x="6678395" y="4572001"/>
            <a:ext cx="48625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Bokslutsdispositioner;</a:t>
            </a:r>
          </a:p>
          <a:p>
            <a:r>
              <a:rPr lang="sv-SE" dirty="0"/>
              <a:t>- Lager, drivmedel nedskrivning av värdet (46.160)</a:t>
            </a:r>
          </a:p>
          <a:p>
            <a:r>
              <a:rPr lang="sv-SE" dirty="0"/>
              <a:t>- Inventarielistorna rensade (59.694)</a:t>
            </a:r>
          </a:p>
          <a:p>
            <a:r>
              <a:rPr lang="sv-SE" b="1" dirty="0"/>
              <a:t>(Summa 105.854</a:t>
            </a:r>
            <a:r>
              <a:rPr lang="sv-SE" dirty="0"/>
              <a:t>)</a:t>
            </a:r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A5E0969-E825-58FC-9779-D1E3FFC8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3" y="537224"/>
            <a:ext cx="5161451" cy="111095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42F7579-69A3-B87E-42E8-FB66A0D6888C}"/>
              </a:ext>
            </a:extLst>
          </p:cNvPr>
          <p:cNvSpPr txBox="1"/>
          <p:nvPr/>
        </p:nvSpPr>
        <p:spPr>
          <a:xfrm>
            <a:off x="7145867" y="788781"/>
            <a:ext cx="352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Årsmötet 24 mars </a:t>
            </a:r>
            <a:r>
              <a:rPr lang="sv-SE" sz="2400" b="1" dirty="0" err="1"/>
              <a:t>kl</a:t>
            </a:r>
            <a:r>
              <a:rPr lang="sv-SE" sz="2400" b="1" dirty="0"/>
              <a:t> 13.00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B7B6468-CDD9-E523-E9FF-42318AF2FE0B}"/>
              </a:ext>
            </a:extLst>
          </p:cNvPr>
          <p:cNvSpPr txBox="1"/>
          <p:nvPr/>
        </p:nvSpPr>
        <p:spPr>
          <a:xfrm>
            <a:off x="691848" y="2187846"/>
            <a:ext cx="530600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Förslag investeringar;</a:t>
            </a:r>
          </a:p>
          <a:p>
            <a:endParaRPr lang="sv-SE" dirty="0"/>
          </a:p>
          <a:p>
            <a:r>
              <a:rPr lang="sv-SE" dirty="0"/>
              <a:t>Ny minigolfbana		220.000</a:t>
            </a:r>
          </a:p>
          <a:p>
            <a:r>
              <a:rPr lang="sv-SE" dirty="0"/>
              <a:t>(Ger ca 80.000 - 100.000 i intäkt varje år, gamla banan)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8D37821-E92B-292B-DE94-F2F9DB0D44D7}"/>
              </a:ext>
            </a:extLst>
          </p:cNvPr>
          <p:cNvSpPr txBox="1"/>
          <p:nvPr/>
        </p:nvSpPr>
        <p:spPr>
          <a:xfrm>
            <a:off x="6502400" y="2144889"/>
            <a:ext cx="455208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Förslag underhåll/reparationer;</a:t>
            </a:r>
          </a:p>
          <a:p>
            <a:endParaRPr lang="sv-SE" sz="2000" b="1" dirty="0"/>
          </a:p>
          <a:p>
            <a:r>
              <a:rPr lang="sv-SE" dirty="0"/>
              <a:t>Ramp, Söderbärke schaktarbeten  ca 40.000</a:t>
            </a:r>
          </a:p>
          <a:p>
            <a:r>
              <a:rPr lang="sv-SE" dirty="0"/>
              <a:t>Café			         ca 20.000</a:t>
            </a:r>
          </a:p>
          <a:p>
            <a:r>
              <a:rPr lang="sv-SE" dirty="0"/>
              <a:t>Sågbryggan, nytt virke sidor	         ca 15.000</a:t>
            </a:r>
          </a:p>
          <a:p>
            <a:r>
              <a:rPr lang="sv-SE" dirty="0"/>
              <a:t>Lilla Hamn, justering fundament           Offert</a:t>
            </a:r>
          </a:p>
          <a:p>
            <a:r>
              <a:rPr lang="sv-SE" dirty="0"/>
              <a:t>Vaktkuren, ny panel m.m.	                Offert</a:t>
            </a:r>
          </a:p>
          <a:p>
            <a:r>
              <a:rPr lang="sv-SE" dirty="0"/>
              <a:t>Svinö, förbättringar		          ca 30.000</a:t>
            </a:r>
          </a:p>
          <a:p>
            <a:r>
              <a:rPr lang="sv-SE" dirty="0"/>
              <a:t>Normalt underhåll, hamnarna      efter behov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B9AAEAE-2C14-24F5-D6AE-9A9710EF2249}"/>
              </a:ext>
            </a:extLst>
          </p:cNvPr>
          <p:cNvSpPr txBox="1"/>
          <p:nvPr/>
        </p:nvSpPr>
        <p:spPr>
          <a:xfrm>
            <a:off x="1976567" y="5486155"/>
            <a:ext cx="869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Förslag till budget för hela verksamheten kommer vi att presentera vid årsmötet</a:t>
            </a:r>
          </a:p>
        </p:txBody>
      </p:sp>
    </p:spTree>
    <p:extLst>
      <p:ext uri="{BB962C8B-B14F-4D97-AF65-F5344CB8AC3E}">
        <p14:creationId xmlns:p14="http://schemas.microsoft.com/office/powerpoint/2010/main" val="19188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08103D0-8810-161B-CB11-FEE5F4AC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73" y="623654"/>
            <a:ext cx="4917241" cy="105839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DC809B9-A495-DD3B-E529-3BE65808AD40}"/>
              </a:ext>
            </a:extLst>
          </p:cNvPr>
          <p:cNvSpPr txBox="1"/>
          <p:nvPr/>
        </p:nvSpPr>
        <p:spPr>
          <a:xfrm>
            <a:off x="6960993" y="866898"/>
            <a:ext cx="1225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AKTUELLT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D7A6307-7A1F-C4E3-0B0D-E3AFE4998257}"/>
              </a:ext>
            </a:extLst>
          </p:cNvPr>
          <p:cNvSpPr txBox="1"/>
          <p:nvPr/>
        </p:nvSpPr>
        <p:spPr>
          <a:xfrm>
            <a:off x="970843" y="1611546"/>
            <a:ext cx="5079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r>
              <a:rPr lang="sv-SE" b="1" dirty="0"/>
              <a:t>- ”Allt för sjön” </a:t>
            </a:r>
            <a:r>
              <a:rPr lang="sv-SE" dirty="0"/>
              <a:t>vi deltar med monter på mässan</a:t>
            </a:r>
          </a:p>
          <a:p>
            <a:r>
              <a:rPr lang="sv-SE" dirty="0"/>
              <a:t>	- Presentera GT10 projektet</a:t>
            </a:r>
          </a:p>
          <a:p>
            <a:r>
              <a:rPr lang="sv-SE" dirty="0"/>
              <a:t>	- Information om båtklubben</a:t>
            </a:r>
          </a:p>
          <a:p>
            <a:r>
              <a:rPr lang="sv-SE" dirty="0"/>
              <a:t>	- Information om Strömsholms kanal</a:t>
            </a:r>
          </a:p>
          <a:p>
            <a:r>
              <a:rPr lang="sv-SE" dirty="0"/>
              <a:t>	7-10/3 + 14-17/3</a:t>
            </a:r>
          </a:p>
          <a:p>
            <a:r>
              <a:rPr lang="sv-SE" dirty="0"/>
              <a:t>	- Husvagns och husbilsmässa andra helgen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9B43643-C719-2578-442B-1AEBD91A4B4F}"/>
              </a:ext>
            </a:extLst>
          </p:cNvPr>
          <p:cNvSpPr txBox="1"/>
          <p:nvPr/>
        </p:nvSpPr>
        <p:spPr>
          <a:xfrm>
            <a:off x="6606934" y="2136339"/>
            <a:ext cx="51817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Externa uppdrag;</a:t>
            </a:r>
          </a:p>
          <a:p>
            <a:r>
              <a:rPr lang="sv-SE" dirty="0"/>
              <a:t>- Styrelsen i Dalarnas Båtförbund</a:t>
            </a:r>
          </a:p>
          <a:p>
            <a:r>
              <a:rPr lang="sv-SE" dirty="0"/>
              <a:t>- </a:t>
            </a:r>
            <a:r>
              <a:rPr lang="sv-SE" dirty="0" err="1"/>
              <a:t>Rundbanekommiten</a:t>
            </a:r>
            <a:r>
              <a:rPr lang="sv-SE" dirty="0"/>
              <a:t> i SVEMO</a:t>
            </a:r>
          </a:p>
          <a:p>
            <a:r>
              <a:rPr lang="sv-SE" dirty="0"/>
              <a:t>- Styrelsen i Strömsholms kanal</a:t>
            </a:r>
          </a:p>
          <a:p>
            <a:endParaRPr lang="sv-SE" dirty="0"/>
          </a:p>
          <a:p>
            <a:r>
              <a:rPr lang="sv-SE" dirty="0"/>
              <a:t>Engagemanget i dessa organisationer är för att skapa </a:t>
            </a:r>
          </a:p>
          <a:p>
            <a:r>
              <a:rPr lang="sv-SE" dirty="0"/>
              <a:t>Ett ”bättre” fritidsbåtliv samt sprida kunskap och</a:t>
            </a:r>
          </a:p>
          <a:p>
            <a:r>
              <a:rPr lang="sv-SE" dirty="0"/>
              <a:t>marknadsföra Smedjebackens båtklubb</a:t>
            </a:r>
          </a:p>
        </p:txBody>
      </p:sp>
      <p:pic>
        <p:nvPicPr>
          <p:cNvPr id="7" name="Bildobjekt 6" descr="En bild som visar text, Träningströja, T-shirt, vit&#10;&#10;Automatiskt genererad beskrivning">
            <a:extLst>
              <a:ext uri="{FF2B5EF4-FFF2-40B4-BE49-F238E27FC236}">
                <a16:creationId xmlns:a16="http://schemas.microsoft.com/office/drawing/2014/main" id="{C5C1C1FF-B70C-8425-BDA4-B653D62DA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860" y="4613628"/>
            <a:ext cx="2319867" cy="1739900"/>
          </a:xfrm>
          <a:prstGeom prst="rect">
            <a:avLst/>
          </a:prstGeom>
        </p:spPr>
      </p:pic>
      <p:pic>
        <p:nvPicPr>
          <p:cNvPr id="9" name="Bildobjekt 8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27448F03-F77C-A24E-8F7C-B2875EBEC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2966" y="5453240"/>
            <a:ext cx="1360311" cy="102023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4E39DCC-7388-5072-385C-CA9D4DE0F434}"/>
              </a:ext>
            </a:extLst>
          </p:cNvPr>
          <p:cNvSpPr txBox="1"/>
          <p:nvPr/>
        </p:nvSpPr>
        <p:spPr>
          <a:xfrm>
            <a:off x="5014563" y="4483734"/>
            <a:ext cx="28992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Vi behöver din hjälp!</a:t>
            </a:r>
          </a:p>
          <a:p>
            <a:endParaRPr lang="sv-SE" b="1" dirty="0"/>
          </a:p>
          <a:p>
            <a:r>
              <a:rPr lang="sv-SE" dirty="0"/>
              <a:t>- Valberedning!</a:t>
            </a:r>
          </a:p>
          <a:p>
            <a:r>
              <a:rPr lang="sv-SE" dirty="0"/>
              <a:t>- Funktionärer till Nordic Cup</a:t>
            </a:r>
          </a:p>
          <a:p>
            <a:r>
              <a:rPr lang="sv-SE" dirty="0"/>
              <a:t>- Ungdomssatsningen</a:t>
            </a:r>
          </a:p>
          <a:p>
            <a:r>
              <a:rPr lang="sv-SE" dirty="0"/>
              <a:t>- </a:t>
            </a:r>
            <a:r>
              <a:rPr lang="sv-SE" dirty="0" err="1"/>
              <a:t>M.m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42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5589CD2-4261-04E3-BA4E-D0903E8DF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49" y="534452"/>
            <a:ext cx="5276094" cy="113900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A7B1A64-A162-5C7A-57D0-B6279C76A745}"/>
              </a:ext>
            </a:extLst>
          </p:cNvPr>
          <p:cNvSpPr txBox="1"/>
          <p:nvPr/>
        </p:nvSpPr>
        <p:spPr>
          <a:xfrm>
            <a:off x="6923314" y="941856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…Händer i Sommar!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EF151BF-0153-4B0F-519E-A5336CB17653}"/>
              </a:ext>
            </a:extLst>
          </p:cNvPr>
          <p:cNvSpPr txBox="1"/>
          <p:nvPr/>
        </p:nvSpPr>
        <p:spPr>
          <a:xfrm>
            <a:off x="8003097" y="1979501"/>
            <a:ext cx="3373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Nordic Cup	18-19-20 Juli</a:t>
            </a:r>
          </a:p>
          <a:p>
            <a:r>
              <a:rPr lang="sv-SE" sz="2000" b="1" dirty="0"/>
              <a:t>Smedjebacken</a:t>
            </a:r>
          </a:p>
          <a:p>
            <a:r>
              <a:rPr lang="sv-SE" sz="2000" b="1" dirty="0"/>
              <a:t>Off-</a:t>
            </a:r>
            <a:r>
              <a:rPr lang="sv-SE" sz="2000" b="1" dirty="0" err="1"/>
              <a:t>shore</a:t>
            </a:r>
            <a:r>
              <a:rPr lang="sv-SE" sz="2000" b="1" dirty="0"/>
              <a:t> + Rundbana</a:t>
            </a:r>
          </a:p>
          <a:p>
            <a:r>
              <a:rPr lang="sv-SE" sz="2000" b="1" dirty="0"/>
              <a:t>Familjedag på hamnen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BB4071A-A150-D356-5265-A08A012DEACA}"/>
              </a:ext>
            </a:extLst>
          </p:cNvPr>
          <p:cNvSpPr txBox="1"/>
          <p:nvPr/>
        </p:nvSpPr>
        <p:spPr>
          <a:xfrm>
            <a:off x="8003097" y="3555061"/>
            <a:ext cx="3879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Poker Run	16-</a:t>
            </a:r>
            <a:r>
              <a:rPr lang="sv-SE" sz="2400" b="1" dirty="0"/>
              <a:t>17</a:t>
            </a:r>
            <a:r>
              <a:rPr lang="sv-SE" sz="2000" b="1" dirty="0"/>
              <a:t>-18 Augusti</a:t>
            </a:r>
          </a:p>
          <a:p>
            <a:r>
              <a:rPr lang="sv-SE" sz="2000" b="1" dirty="0"/>
              <a:t>Smedjebacken</a:t>
            </a:r>
          </a:p>
        </p:txBody>
      </p:sp>
      <p:pic>
        <p:nvPicPr>
          <p:cNvPr id="14" name="Bildobjekt 13" descr="En bild som visar text, Publikation, Broschyr, Tryck&#10;&#10;Automatiskt genererad beskrivning">
            <a:extLst>
              <a:ext uri="{FF2B5EF4-FFF2-40B4-BE49-F238E27FC236}">
                <a16:creationId xmlns:a16="http://schemas.microsoft.com/office/drawing/2014/main" id="{F30512ED-8724-CBDF-3870-497FDC14A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207" y="2793024"/>
            <a:ext cx="4019550" cy="3014663"/>
          </a:xfrm>
          <a:prstGeom prst="rect">
            <a:avLst/>
          </a:prstGeom>
        </p:spPr>
      </p:pic>
      <p:pic>
        <p:nvPicPr>
          <p:cNvPr id="16" name="Bildobjekt 15" descr="En bild som visar text, Publikation, Broschyr, Tryck&#10;&#10;Automatiskt genererad beskrivning">
            <a:extLst>
              <a:ext uri="{FF2B5EF4-FFF2-40B4-BE49-F238E27FC236}">
                <a16:creationId xmlns:a16="http://schemas.microsoft.com/office/drawing/2014/main" id="{27FBD427-3A4E-E2E4-F9C5-6199F1DB6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6460" y="2793025"/>
            <a:ext cx="4019552" cy="301466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0A33B4C4-4640-3C83-6CA0-4E09D0AA1F9C}"/>
              </a:ext>
            </a:extLst>
          </p:cNvPr>
          <p:cNvSpPr txBox="1"/>
          <p:nvPr/>
        </p:nvSpPr>
        <p:spPr>
          <a:xfrm>
            <a:off x="8003097" y="4576623"/>
            <a:ext cx="26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Arbetsdagar Vår och Höst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24629C7-C2FA-EB1F-F34F-CA2B74D3A297}"/>
              </a:ext>
            </a:extLst>
          </p:cNvPr>
          <p:cNvSpPr txBox="1"/>
          <p:nvPr/>
        </p:nvSpPr>
        <p:spPr>
          <a:xfrm>
            <a:off x="8003097" y="5198076"/>
            <a:ext cx="141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Unga på sjön</a:t>
            </a:r>
          </a:p>
        </p:txBody>
      </p:sp>
    </p:spTree>
    <p:extLst>
      <p:ext uri="{BB962C8B-B14F-4D97-AF65-F5344CB8AC3E}">
        <p14:creationId xmlns:p14="http://schemas.microsoft.com/office/powerpoint/2010/main" val="33212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1A590EA-8073-E588-07C9-38168AE7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8" y="511118"/>
            <a:ext cx="4560203" cy="98154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EE856EE-BC54-D650-11B4-0370865255C2}"/>
              </a:ext>
            </a:extLst>
          </p:cNvPr>
          <p:cNvSpPr txBox="1"/>
          <p:nvPr/>
        </p:nvSpPr>
        <p:spPr>
          <a:xfrm>
            <a:off x="6574314" y="671205"/>
            <a:ext cx="334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Projektet ”Unga på sjön”</a:t>
            </a:r>
          </a:p>
        </p:txBody>
      </p:sp>
      <p:pic>
        <p:nvPicPr>
          <p:cNvPr id="7" name="Bildobjekt 6" descr="En bild som visar transport, fordon, text, släde&#10;&#10;Automatiskt genererad beskrivning">
            <a:extLst>
              <a:ext uri="{FF2B5EF4-FFF2-40B4-BE49-F238E27FC236}">
                <a16:creationId xmlns:a16="http://schemas.microsoft.com/office/drawing/2014/main" id="{0036B3B9-C612-1342-074B-4F1709722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17" y="1492659"/>
            <a:ext cx="3089718" cy="5197906"/>
          </a:xfrm>
          <a:prstGeom prst="rect">
            <a:avLst/>
          </a:prstGeom>
        </p:spPr>
      </p:pic>
      <p:pic>
        <p:nvPicPr>
          <p:cNvPr id="6" name="Bildobjekt 5" descr="En bild som visar text, vatten, utomhus, vattenfartyg&#10;&#10;Automatiskt genererad beskrivning">
            <a:extLst>
              <a:ext uri="{FF2B5EF4-FFF2-40B4-BE49-F238E27FC236}">
                <a16:creationId xmlns:a16="http://schemas.microsoft.com/office/drawing/2014/main" id="{73073A7A-C28D-C617-D48A-DF77F4764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7" y="1492659"/>
            <a:ext cx="3688311" cy="516524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1BB950D-3A0C-E502-16E3-679A0127F601}"/>
              </a:ext>
            </a:extLst>
          </p:cNvPr>
          <p:cNvSpPr txBox="1"/>
          <p:nvPr/>
        </p:nvSpPr>
        <p:spPr>
          <a:xfrm>
            <a:off x="5055212" y="1852551"/>
            <a:ext cx="319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 söker 530.000:- från</a:t>
            </a:r>
          </a:p>
          <a:p>
            <a:r>
              <a:rPr lang="sv-SE" dirty="0"/>
              <a:t>Leader Bergslagen för projektet.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3FAC6E7-98C6-5141-5F1C-35F43F672125}"/>
              </a:ext>
            </a:extLst>
          </p:cNvPr>
          <p:cNvSpPr txBox="1"/>
          <p:nvPr/>
        </p:nvSpPr>
        <p:spPr>
          <a:xfrm>
            <a:off x="5064197" y="2849231"/>
            <a:ext cx="217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Positivt första besked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7D4B92E-0DBF-C7AF-8A79-574CBD7E95E2}"/>
              </a:ext>
            </a:extLst>
          </p:cNvPr>
          <p:cNvSpPr txBox="1"/>
          <p:nvPr/>
        </p:nvSpPr>
        <p:spPr>
          <a:xfrm>
            <a:off x="5064197" y="3639438"/>
            <a:ext cx="255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Möte 5 Mars med Leader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9A5FFA1-8086-22A6-C1D0-E8109A88A4D3}"/>
              </a:ext>
            </a:extLst>
          </p:cNvPr>
          <p:cNvSpPr txBox="1"/>
          <p:nvPr/>
        </p:nvSpPr>
        <p:spPr>
          <a:xfrm>
            <a:off x="5057688" y="4359119"/>
            <a:ext cx="256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Uppstart till sommaren….</a:t>
            </a:r>
          </a:p>
          <a:p>
            <a:r>
              <a:rPr lang="sv-SE" dirty="0"/>
              <a:t>Hoppas vi!</a:t>
            </a:r>
          </a:p>
        </p:txBody>
      </p:sp>
    </p:spTree>
    <p:extLst>
      <p:ext uri="{BB962C8B-B14F-4D97-AF65-F5344CB8AC3E}">
        <p14:creationId xmlns:p14="http://schemas.microsoft.com/office/powerpoint/2010/main" val="77606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90D1F00-2976-5273-0C0A-0210569F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5" y="535412"/>
            <a:ext cx="4913802" cy="106079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E8848D6-B525-DB20-6010-A97B68949B6D}"/>
              </a:ext>
            </a:extLst>
          </p:cNvPr>
          <p:cNvSpPr txBox="1"/>
          <p:nvPr/>
        </p:nvSpPr>
        <p:spPr>
          <a:xfrm>
            <a:off x="6702935" y="834977"/>
            <a:ext cx="297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Kontakta Båtklubben!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F1EE44E-FE8D-4E5C-8A0E-5FDD33683918}"/>
              </a:ext>
            </a:extLst>
          </p:cNvPr>
          <p:cNvSpPr txBox="1"/>
          <p:nvPr/>
        </p:nvSpPr>
        <p:spPr>
          <a:xfrm>
            <a:off x="1603169" y="2042556"/>
            <a:ext cx="84946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- </a:t>
            </a:r>
            <a:r>
              <a:rPr lang="sv-SE" dirty="0">
                <a:hlinkClick r:id="rId3"/>
              </a:rPr>
              <a:t>styrelsen@smedjebackensbatklubb.se</a:t>
            </a:r>
            <a:r>
              <a:rPr lang="sv-SE" dirty="0"/>
              <a:t>	Kontakt med styrelsen, dispenser m.m.	</a:t>
            </a:r>
          </a:p>
          <a:p>
            <a:endParaRPr lang="sv-SE" dirty="0">
              <a:hlinkClick r:id="rId4"/>
            </a:endParaRPr>
          </a:p>
          <a:p>
            <a:r>
              <a:rPr lang="sv-SE" dirty="0">
                <a:hlinkClick r:id="rId4"/>
              </a:rPr>
              <a:t>- Info@smedjebackensbatklubb.se</a:t>
            </a:r>
            <a:r>
              <a:rPr lang="sv-SE" dirty="0"/>
              <a:t>		Medlemsförslag/</a:t>
            </a:r>
            <a:r>
              <a:rPr lang="sv-SE" dirty="0" err="1"/>
              <a:t>ideér</a:t>
            </a:r>
            <a:endParaRPr lang="sv-SE" dirty="0"/>
          </a:p>
          <a:p>
            <a:endParaRPr lang="sv-SE" dirty="0"/>
          </a:p>
          <a:p>
            <a:r>
              <a:rPr lang="sv-SE" dirty="0"/>
              <a:t>- </a:t>
            </a:r>
            <a:r>
              <a:rPr lang="sv-SE" dirty="0">
                <a:hlinkClick r:id="rId5"/>
              </a:rPr>
              <a:t>hamnkapten@smedjebackensbatklubb.se</a:t>
            </a:r>
            <a:r>
              <a:rPr lang="sv-SE" dirty="0"/>
              <a:t>	Frågor rörande hamnarna</a:t>
            </a:r>
          </a:p>
          <a:p>
            <a:endParaRPr lang="sv-SE" dirty="0"/>
          </a:p>
          <a:p>
            <a:r>
              <a:rPr lang="sv-SE" dirty="0"/>
              <a:t>- </a:t>
            </a:r>
            <a:r>
              <a:rPr lang="sv-SE" dirty="0">
                <a:hlinkClick r:id="rId6"/>
              </a:rPr>
              <a:t>batplats@smedjebackensbatklubb.se</a:t>
            </a:r>
            <a:r>
              <a:rPr lang="sv-SE" dirty="0"/>
              <a:t>		Båtplats frågor, medlemskap, fakturor</a:t>
            </a:r>
          </a:p>
          <a:p>
            <a:endParaRPr lang="sv-SE" dirty="0"/>
          </a:p>
          <a:p>
            <a:r>
              <a:rPr lang="sv-SE" dirty="0"/>
              <a:t>- </a:t>
            </a:r>
            <a:r>
              <a:rPr lang="sv-SE" dirty="0">
                <a:hlinkClick r:id="rId7"/>
              </a:rPr>
              <a:t>nyckelansvarig@smedjebackensbatklubb.se</a:t>
            </a:r>
            <a:r>
              <a:rPr lang="sv-SE" dirty="0"/>
              <a:t>	Frågor gällande nycklar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0375345-6F8E-5C6A-57DA-1F37636C843E}"/>
              </a:ext>
            </a:extLst>
          </p:cNvPr>
          <p:cNvSpPr txBox="1"/>
          <p:nvPr/>
        </p:nvSpPr>
        <p:spPr>
          <a:xfrm>
            <a:off x="523065" y="5735137"/>
            <a:ext cx="1029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Oerhört viktigt att Ni som medlemmar använder er av ovanstående kontakter när ni har frågor!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CA89783-949A-3BF7-EB95-B34CB2EA983D}"/>
              </a:ext>
            </a:extLst>
          </p:cNvPr>
          <p:cNvSpPr txBox="1"/>
          <p:nvPr/>
        </p:nvSpPr>
        <p:spPr>
          <a:xfrm>
            <a:off x="4224110" y="4811807"/>
            <a:ext cx="3252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Hemsidan för information </a:t>
            </a:r>
          </a:p>
          <a:p>
            <a:r>
              <a:rPr lang="sv-SE" dirty="0">
                <a:hlinkClick r:id="rId8"/>
              </a:rPr>
              <a:t>www.smedjebackensbatklubb.se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264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49CB8E8-2701-D842-45AA-BEF066991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4" y="543948"/>
            <a:ext cx="4913802" cy="106079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4DFAE69-FB30-3CDA-0824-FA0559C66A58}"/>
              </a:ext>
            </a:extLst>
          </p:cNvPr>
          <p:cNvSpPr txBox="1"/>
          <p:nvPr/>
        </p:nvSpPr>
        <p:spPr>
          <a:xfrm>
            <a:off x="6809256" y="751180"/>
            <a:ext cx="1617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Frågor?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8B721D7-7153-6C57-747B-783F7D975782}"/>
              </a:ext>
            </a:extLst>
          </p:cNvPr>
          <p:cNvSpPr txBox="1"/>
          <p:nvPr/>
        </p:nvSpPr>
        <p:spPr>
          <a:xfrm>
            <a:off x="2588821" y="1983179"/>
            <a:ext cx="6400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Önskemål eller synpunkter som Ni vill ta upp på årsmötet?</a:t>
            </a:r>
          </a:p>
        </p:txBody>
      </p:sp>
      <p:pic>
        <p:nvPicPr>
          <p:cNvPr id="6" name="Bildobjekt 5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E670F4AD-E7A0-724E-8143-7A4788ABA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7964" y="3444626"/>
            <a:ext cx="3629563" cy="27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708</Words>
  <Application>Microsoft Office PowerPoint</Application>
  <PresentationFormat>Bredbild</PresentationFormat>
  <Paragraphs>115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Lennart Silfverin</dc:creator>
  <cp:lastModifiedBy>Lennart Silfverin</cp:lastModifiedBy>
  <cp:revision>22</cp:revision>
  <dcterms:created xsi:type="dcterms:W3CDTF">2024-02-22T10:01:10Z</dcterms:created>
  <dcterms:modified xsi:type="dcterms:W3CDTF">2024-02-24T11:04:22Z</dcterms:modified>
</cp:coreProperties>
</file>